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72" r:id="rId6"/>
    <p:sldId id="260" r:id="rId7"/>
    <p:sldId id="262" r:id="rId8"/>
    <p:sldId id="263" r:id="rId9"/>
    <p:sldId id="264" r:id="rId10"/>
    <p:sldId id="265" r:id="rId11"/>
    <p:sldId id="261" r:id="rId12"/>
    <p:sldId id="266" r:id="rId13"/>
    <p:sldId id="267" r:id="rId14"/>
    <p:sldId id="268" r:id="rId15"/>
    <p:sldId id="269" r:id="rId16"/>
    <p:sldId id="273" r:id="rId17"/>
    <p:sldId id="274" r:id="rId18"/>
    <p:sldId id="275" r:id="rId19"/>
    <p:sldId id="270" r:id="rId20"/>
    <p:sldId id="271"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4347" autoAdjust="0"/>
    <p:restoredTop sz="94660"/>
  </p:normalViewPr>
  <p:slideViewPr>
    <p:cSldViewPr>
      <p:cViewPr varScale="1">
        <p:scale>
          <a:sx n="76" d="100"/>
          <a:sy n="76" d="100"/>
        </p:scale>
        <p:origin x="-1498" y="-7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B7238E-38B7-4421-ACE1-FCFD31B3AF2A}" type="datetimeFigureOut">
              <a:rPr lang="en-US" smtClean="0"/>
              <a:pPr/>
              <a:t>11/20/2021</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7DEC94-B369-458B-87D4-4C4588EC4785}"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B17DEC94-B369-458B-87D4-4C4588EC4785}" type="slidenum">
              <a:rPr lang="en-GB" smtClean="0"/>
              <a:pPr/>
              <a:t>1</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AF4C19BD-248A-412B-993D-1E9E8D443D52}" type="datetimeFigureOut">
              <a:rPr lang="en-US" smtClean="0"/>
              <a:pPr/>
              <a:t>11/20/2021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5ED3D583-62CA-471A-8F0B-E1A64E7793F7}" type="slidenum">
              <a:rPr lang="en-GB" smtClean="0"/>
              <a:pPr/>
              <a:t>‹#›</a:t>
            </a:fld>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F4C19BD-248A-412B-993D-1E9E8D443D52}" type="datetimeFigureOut">
              <a:rPr lang="en-US" smtClean="0"/>
              <a:pPr/>
              <a:t>11/20/2021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5ED3D583-62CA-471A-8F0B-E1A64E7793F7}" type="slidenum">
              <a:rPr lang="en-GB" smtClean="0"/>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F4C19BD-248A-412B-993D-1E9E8D443D52}" type="datetimeFigureOut">
              <a:rPr lang="en-US" smtClean="0"/>
              <a:pPr/>
              <a:t>11/20/2021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5ED3D583-62CA-471A-8F0B-E1A64E7793F7}" type="slidenum">
              <a:rPr lang="en-GB" smtClean="0"/>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F4C19BD-248A-412B-993D-1E9E8D443D52}" type="datetimeFigureOut">
              <a:rPr lang="en-US" smtClean="0"/>
              <a:pPr/>
              <a:t>11/20/2021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5ED3D583-62CA-471A-8F0B-E1A64E7793F7}"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4C19BD-248A-412B-993D-1E9E8D443D52}" type="datetimeFigureOut">
              <a:rPr lang="en-US" smtClean="0"/>
              <a:pPr/>
              <a:t>11/20/2021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5ED3D583-62CA-471A-8F0B-E1A64E7793F7}" type="slidenum">
              <a:rPr lang="en-GB" smtClean="0"/>
              <a:pPr/>
              <a:t>‹#›</a:t>
            </a:fld>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AF4C19BD-248A-412B-993D-1E9E8D443D52}" type="datetimeFigureOut">
              <a:rPr lang="en-US" smtClean="0"/>
              <a:pPr/>
              <a:t>11/20/2021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5ED3D583-62CA-471A-8F0B-E1A64E7793F7}" type="slidenum">
              <a:rPr lang="en-GB" smtClean="0"/>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F4C19BD-248A-412B-993D-1E9E8D443D52}" type="datetimeFigureOut">
              <a:rPr lang="en-US" smtClean="0"/>
              <a:pPr/>
              <a:t>11/20/2021</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5ED3D583-62CA-471A-8F0B-E1A64E7793F7}"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F4C19BD-248A-412B-993D-1E9E8D443D52}" type="datetimeFigureOut">
              <a:rPr lang="en-US" smtClean="0"/>
              <a:pPr/>
              <a:t>11/20/2021</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5ED3D583-62CA-471A-8F0B-E1A64E7793F7}" type="slidenum">
              <a:rPr lang="en-GB" smtClean="0"/>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4C19BD-248A-412B-993D-1E9E8D443D52}" type="datetimeFigureOut">
              <a:rPr lang="en-US" smtClean="0"/>
              <a:pPr/>
              <a:t>11/20/2021</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5ED3D583-62CA-471A-8F0B-E1A64E7793F7}" type="slidenum">
              <a:rPr lang="en-GB" smtClean="0"/>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4C19BD-248A-412B-993D-1E9E8D443D52}" type="datetimeFigureOut">
              <a:rPr lang="en-US" smtClean="0"/>
              <a:pPr/>
              <a:t>11/20/2021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5ED3D583-62CA-471A-8F0B-E1A64E7793F7}" type="slidenum">
              <a:rPr lang="en-GB" smtClean="0"/>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4C19BD-248A-412B-993D-1E9E8D443D52}" type="datetimeFigureOut">
              <a:rPr lang="en-US" smtClean="0"/>
              <a:pPr/>
              <a:t>11/20/2021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5ED3D583-62CA-471A-8F0B-E1A64E7793F7}" type="slidenum">
              <a:rPr lang="en-GB" smtClean="0"/>
              <a:pPr/>
              <a:t>‹#›</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7000"/>
            <a:lum/>
          </a:blip>
          <a:srcRect/>
          <a:stretch>
            <a:fillRect l="-49000" t="-1000" r="-18000" b="-5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4C19BD-248A-412B-993D-1E9E8D443D52}" type="datetimeFigureOut">
              <a:rPr lang="en-US" smtClean="0"/>
              <a:pPr/>
              <a:t>11/20/2021</a:t>
            </a:fld>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D3D583-62CA-471A-8F0B-E1A64E7793F7}"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2910" y="285728"/>
            <a:ext cx="8072494" cy="2214578"/>
          </a:xfrm>
          <a:ln w="3175">
            <a:noFill/>
          </a:ln>
          <a:effectLst>
            <a:glow rad="101600">
              <a:srgbClr val="92D050">
                <a:alpha val="60000"/>
              </a:srgbClr>
            </a:glow>
          </a:effectLst>
        </p:spPr>
        <p:txBody>
          <a:bodyPr>
            <a:noAutofit/>
          </a:bodyPr>
          <a:lstStyle/>
          <a:p>
            <a:r>
              <a:rPr lang="en-US" sz="4000" b="1" dirty="0">
                <a:solidFill>
                  <a:schemeClr val="bg1"/>
                </a:solidFill>
                <a:effectLst>
                  <a:reflection blurRad="6350" stA="55000" endA="300" endPos="45500" dir="5400000" sy="-100000" algn="bl" rotWithShape="0"/>
                </a:effectLst>
                <a:latin typeface="Times New Roman" pitchFamily="18" charset="0"/>
                <a:cs typeface="Times New Roman" pitchFamily="18" charset="0"/>
              </a:rPr>
              <a:t>Forecasting Sales Of Store Using IBM Watson </a:t>
            </a:r>
            <a:r>
              <a:rPr lang="en-US" sz="4000" b="1" dirty="0" smtClean="0">
                <a:solidFill>
                  <a:schemeClr val="bg1"/>
                </a:solidFill>
                <a:effectLst>
                  <a:reflection blurRad="6350" stA="55000" endA="300" endPos="45500" dir="5400000" sy="-100000" algn="bl" rotWithShape="0"/>
                </a:effectLst>
                <a:latin typeface="Times New Roman" pitchFamily="18" charset="0"/>
                <a:cs typeface="Times New Roman" pitchFamily="18" charset="0"/>
              </a:rPr>
              <a:t>Studio</a:t>
            </a:r>
            <a:endParaRPr lang="en-GB" sz="4000" b="1" dirty="0">
              <a:solidFill>
                <a:schemeClr val="bg1"/>
              </a:solidFill>
              <a:effectLst>
                <a:reflection blurRad="6350" stA="55000" endA="300" endPos="45500" dir="5400000" sy="-100000" algn="bl" rotWithShape="0"/>
              </a:effectLst>
              <a:latin typeface="Times New Roman" pitchFamily="18" charset="0"/>
              <a:cs typeface="Times New Roman" pitchFamily="18" charset="0"/>
            </a:endParaRPr>
          </a:p>
        </p:txBody>
      </p:sp>
      <p:sp>
        <p:nvSpPr>
          <p:cNvPr id="3" name="Subtitle 2"/>
          <p:cNvSpPr>
            <a:spLocks noGrp="1"/>
          </p:cNvSpPr>
          <p:nvPr>
            <p:ph type="subTitle" idx="1"/>
          </p:nvPr>
        </p:nvSpPr>
        <p:spPr>
          <a:xfrm>
            <a:off x="1178695" y="2643182"/>
            <a:ext cx="6786610" cy="2571768"/>
          </a:xfrm>
        </p:spPr>
        <p:txBody>
          <a:bodyPr>
            <a:normAutofit fontScale="70000" lnSpcReduction="20000"/>
          </a:bodyPr>
          <a:lstStyle/>
          <a:p>
            <a:r>
              <a:rPr lang="en-IN" sz="3300" b="1" dirty="0">
                <a:solidFill>
                  <a:schemeClr val="bg1"/>
                </a:solidFill>
              </a:rPr>
              <a:t>PRESENTED BY:</a:t>
            </a:r>
          </a:p>
          <a:p>
            <a:r>
              <a:rPr lang="en-IN" sz="3300" b="1" dirty="0">
                <a:solidFill>
                  <a:schemeClr val="bg1"/>
                </a:solidFill>
              </a:rPr>
              <a:t>TEAM NO:0015</a:t>
            </a:r>
          </a:p>
          <a:p>
            <a:endParaRPr lang="en-IN" sz="3300" b="1" dirty="0">
              <a:solidFill>
                <a:schemeClr val="bg1"/>
              </a:solidFill>
            </a:endParaRPr>
          </a:p>
          <a:p>
            <a:pPr algn="just"/>
            <a:r>
              <a:rPr lang="en-IN" b="1" dirty="0">
                <a:solidFill>
                  <a:schemeClr val="bg1"/>
                </a:solidFill>
              </a:rPr>
              <a:t> </a:t>
            </a:r>
            <a:r>
              <a:rPr lang="en-IN" b="1" dirty="0" smtClean="0">
                <a:solidFill>
                  <a:schemeClr val="bg1"/>
                </a:solidFill>
              </a:rPr>
              <a:t>	</a:t>
            </a:r>
            <a:r>
              <a:rPr lang="en-IN" b="1" dirty="0" smtClean="0">
                <a:solidFill>
                  <a:schemeClr val="bg1"/>
                </a:solidFill>
              </a:rPr>
              <a:t>18UK1A0518-Gowroju </a:t>
            </a:r>
            <a:r>
              <a:rPr lang="en-IN" b="1" dirty="0" smtClean="0">
                <a:solidFill>
                  <a:schemeClr val="bg1"/>
                </a:solidFill>
              </a:rPr>
              <a:t>Laxmi priya     </a:t>
            </a:r>
          </a:p>
          <a:p>
            <a:pPr algn="just"/>
            <a:r>
              <a:rPr lang="en-IN" b="1" dirty="0" smtClean="0">
                <a:solidFill>
                  <a:schemeClr val="bg1"/>
                </a:solidFill>
              </a:rPr>
              <a:t>              </a:t>
            </a:r>
            <a:r>
              <a:rPr lang="en-IN" b="1" dirty="0">
                <a:solidFill>
                  <a:schemeClr val="bg1"/>
                </a:solidFill>
              </a:rPr>
              <a:t>18UK1A0567-Challakonda Srichandana</a:t>
            </a:r>
          </a:p>
          <a:p>
            <a:pPr algn="just"/>
            <a:r>
              <a:rPr lang="en-IN" b="1" dirty="0">
                <a:solidFill>
                  <a:schemeClr val="bg1"/>
                </a:solidFill>
              </a:rPr>
              <a:t>            </a:t>
            </a:r>
            <a:r>
              <a:rPr lang="en-IN" b="1" dirty="0" smtClean="0">
                <a:solidFill>
                  <a:schemeClr val="bg1"/>
                </a:solidFill>
              </a:rPr>
              <a:t>  </a:t>
            </a:r>
            <a:r>
              <a:rPr lang="en-IN" b="1" dirty="0">
                <a:solidFill>
                  <a:schemeClr val="bg1"/>
                </a:solidFill>
              </a:rPr>
              <a:t>18UK1A0523-Junnuthula </a:t>
            </a:r>
            <a:r>
              <a:rPr lang="en-IN" b="1" dirty="0" smtClean="0">
                <a:solidFill>
                  <a:schemeClr val="bg1"/>
                </a:solidFill>
              </a:rPr>
              <a:t>Akshaya</a:t>
            </a:r>
          </a:p>
          <a:p>
            <a:pPr algn="just"/>
            <a:r>
              <a:rPr lang="en-IN" b="1" dirty="0" smtClean="0">
                <a:solidFill>
                  <a:schemeClr val="bg1"/>
                </a:solidFill>
              </a:rPr>
              <a:t>              </a:t>
            </a:r>
            <a:r>
              <a:rPr lang="en-IN" b="1" dirty="0">
                <a:solidFill>
                  <a:schemeClr val="bg1"/>
                </a:solidFill>
              </a:rPr>
              <a:t>18UK1A0531-Manda Manasa</a:t>
            </a:r>
          </a:p>
          <a:p>
            <a:endParaRPr lang="en-IN" dirty="0">
              <a:solidFill>
                <a:schemeClr val="bg1"/>
              </a:solidFill>
            </a:endParaRPr>
          </a:p>
          <a:p>
            <a:endParaRPr lang="en-IN"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chemeClr val="bg1"/>
                </a:solidFill>
                <a:effectLst>
                  <a:reflection blurRad="6350" stA="55000" endA="300" endPos="45500" dir="5400000" sy="-100000" algn="bl" rotWithShape="0"/>
                </a:effectLst>
                <a:latin typeface="Times New Roman" pitchFamily="18" charset="0"/>
                <a:cs typeface="Times New Roman" pitchFamily="18" charset="0"/>
              </a:rPr>
              <a:t>LSTM( Long short-term memory )</a:t>
            </a:r>
            <a:endParaRPr lang="en-GB" sz="4000" dirty="0">
              <a:solidFill>
                <a:schemeClr val="bg1"/>
              </a:solidFill>
              <a:effectLst>
                <a:reflection blurRad="6350" stA="55000" endA="300" endPos="45500" dir="5400000" sy="-100000" algn="bl" rotWithShape="0"/>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2400" dirty="0">
                <a:solidFill>
                  <a:schemeClr val="bg1"/>
                </a:solidFill>
                <a:latin typeface="Times New Roman" pitchFamily="18" charset="0"/>
                <a:cs typeface="Times New Roman" pitchFamily="18" charset="0"/>
              </a:rPr>
              <a:t>Long short-term memory (LSTM) is an artificial recurrent neural network (RNN) architecture used in the field of deep learning. ... LSTM networks are well-suited to classifying, processing and making predictions based on time series data, since there can be lags of unknown duration between important events in a time series.</a:t>
            </a:r>
            <a:endParaRPr lang="en-GB" sz="2400" dirty="0">
              <a:solidFill>
                <a:schemeClr val="bg1"/>
              </a:solidFill>
              <a:latin typeface="Times New Roman" pitchFamily="18" charset="0"/>
              <a:cs typeface="Times New Roman" pitchFamily="18" charset="0"/>
            </a:endParaRPr>
          </a:p>
        </p:txBody>
      </p:sp>
      <p:pic>
        <p:nvPicPr>
          <p:cNvPr id="7" name="Picture 6" descr="lstm pic.jpg"/>
          <p:cNvPicPr>
            <a:picLocks noChangeAspect="1"/>
          </p:cNvPicPr>
          <p:nvPr/>
        </p:nvPicPr>
        <p:blipFill>
          <a:blip r:embed="rId2" cstate="print"/>
          <a:stretch>
            <a:fillRect/>
          </a:stretch>
        </p:blipFill>
        <p:spPr>
          <a:xfrm>
            <a:off x="2857488" y="4000504"/>
            <a:ext cx="5072098" cy="229693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4000"/>
            <a:lum/>
          </a:blip>
          <a:srcRect/>
          <a:stretch>
            <a:fillRect l="-49000" t="-1000" r="-18000" b="-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solidFill>
                  <a:schemeClr val="bg1"/>
                </a:solidFill>
                <a:effectLst>
                  <a:reflection blurRad="6350" stA="55000" endA="300" endPos="45500" dir="5400000" sy="-100000" algn="bl" rotWithShape="0"/>
                </a:effectLst>
                <a:latin typeface="Times New Roman" pitchFamily="18" charset="0"/>
                <a:cs typeface="Times New Roman" pitchFamily="18" charset="0"/>
              </a:rPr>
              <a:t>DATA VISUALISATION</a:t>
            </a:r>
            <a:endParaRPr lang="en-GB" sz="4000" dirty="0">
              <a:solidFill>
                <a:schemeClr val="bg1"/>
              </a:solidFill>
              <a:effectLst>
                <a:reflection blurRad="6350" stA="55000" endA="300" endPos="45500" dir="5400000" sy="-100000" algn="bl" rotWithShape="0"/>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70000" lnSpcReduction="20000"/>
          </a:bodyPr>
          <a:lstStyle/>
          <a:p>
            <a:pPr fontAlgn="base"/>
            <a:r>
              <a:rPr lang="en-US" dirty="0">
                <a:solidFill>
                  <a:schemeClr val="bg1"/>
                </a:solidFill>
              </a:rPr>
              <a:t>Data visualization is where a given data set is presented in a graphical format. It helps the detection of patterns, trends and correlations that might go undetected in text-based data.</a:t>
            </a:r>
          </a:p>
          <a:p>
            <a:pPr fontAlgn="base"/>
            <a:r>
              <a:rPr lang="en-US" dirty="0">
                <a:solidFill>
                  <a:schemeClr val="bg1"/>
                </a:solidFill>
              </a:rPr>
              <a:t>Understanding your data and the relationship present within it is just as important as any algorithm used to train your machine learning model. In fact, even the most sophisticated machine learning models will perform poorly on data that wasn’t visualized and understood properly.</a:t>
            </a:r>
          </a:p>
          <a:p>
            <a:pPr fontAlgn="base"/>
            <a:r>
              <a:rPr lang="en-US" dirty="0">
                <a:solidFill>
                  <a:schemeClr val="bg1"/>
                </a:solidFill>
              </a:rPr>
              <a:t>To visualize the dataset we need libraries called Matplotlib and Seaborn.</a:t>
            </a:r>
          </a:p>
          <a:p>
            <a:pPr fontAlgn="base"/>
            <a:r>
              <a:rPr lang="en-US" dirty="0">
                <a:solidFill>
                  <a:schemeClr val="bg1"/>
                </a:solidFill>
              </a:rPr>
              <a:t>The Matplotlib library is a Python 2D plotting library which allows you to generate plots, scatter plots, histograms, bar charts etc. </a:t>
            </a:r>
          </a:p>
          <a:p>
            <a:endParaRPr lang="en-GB" dirty="0">
              <a:solidFill>
                <a:schemeClr val="bg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i="0" dirty="0" smtClean="0">
                <a:solidFill>
                  <a:schemeClr val="bg1"/>
                </a:solidFill>
                <a:effectLst>
                  <a:reflection blurRad="6350" stA="55000" endA="300" endPos="45500" dir="5400000" sy="-100000" algn="bl" rotWithShape="0"/>
                </a:effectLst>
                <a:latin typeface="Times New Roman" panose="02020603050405020304" pitchFamily="18" charset="0"/>
                <a:ea typeface="Microsoft YaHei Light" panose="020B0502040204020203" pitchFamily="34" charset="-122"/>
                <a:cs typeface="Times New Roman" panose="02020603050405020304" pitchFamily="18" charset="0"/>
              </a:rPr>
              <a:t>DATA VISUALIZATION</a:t>
            </a:r>
            <a:r>
              <a:rPr lang="en-IN" b="1" i="0" dirty="0" smtClean="0">
                <a:solidFill>
                  <a:schemeClr val="bg1"/>
                </a:solidFill>
                <a:effectLst>
                  <a:reflection blurRad="6350" stA="55000" endA="300" endPos="45500" dir="5400000" sy="-100000" algn="bl" rotWithShape="0"/>
                </a:effectLst>
                <a:latin typeface="Times New Roman" panose="02020603050405020304" pitchFamily="18" charset="0"/>
                <a:ea typeface="Microsoft YaHei Light" panose="020B0502040204020203" pitchFamily="34" charset="-122"/>
                <a:cs typeface="Times New Roman" panose="02020603050405020304" pitchFamily="18" charset="0"/>
              </a:rPr>
              <a:t/>
            </a:r>
            <a:br>
              <a:rPr lang="en-IN" b="1" i="0" dirty="0" smtClean="0">
                <a:solidFill>
                  <a:schemeClr val="bg1"/>
                </a:solidFill>
                <a:effectLst>
                  <a:reflection blurRad="6350" stA="55000" endA="300" endPos="45500" dir="5400000" sy="-100000" algn="bl" rotWithShape="0"/>
                </a:effectLst>
                <a:latin typeface="Times New Roman" panose="02020603050405020304" pitchFamily="18" charset="0"/>
                <a:ea typeface="Microsoft YaHei Light" panose="020B0502040204020203" pitchFamily="34" charset="-122"/>
                <a:cs typeface="Times New Roman" panose="02020603050405020304" pitchFamily="18" charset="0"/>
              </a:rPr>
            </a:br>
            <a:endParaRPr lang="en-GB" dirty="0">
              <a:solidFill>
                <a:schemeClr val="bg1"/>
              </a:solidFill>
              <a:effectLst>
                <a:reflection blurRad="6350" stA="55000" endA="300" endPos="45500" dir="5400000" sy="-100000" algn="bl" rotWithShape="0"/>
              </a:effectLst>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3" name="Content Placeholder 2"/>
          <p:cNvSpPr>
            <a:spLocks noGrp="1"/>
          </p:cNvSpPr>
          <p:nvPr>
            <p:ph idx="1"/>
          </p:nvPr>
        </p:nvSpPr>
        <p:spPr/>
        <p:txBody>
          <a:bodyPr/>
          <a:lstStyle/>
          <a:p>
            <a:r>
              <a:rPr lang="en-US" sz="2400" dirty="0">
                <a:solidFill>
                  <a:schemeClr val="bg1"/>
                </a:solidFill>
                <a:latin typeface="Times New Roman" panose="02020603050405020304" pitchFamily="18" charset="0"/>
                <a:ea typeface="Segoe UI Emoji" panose="020B0502040204020203" pitchFamily="34" charset="0"/>
                <a:cs typeface="Times New Roman" panose="02020603050405020304" pitchFamily="18" charset="0"/>
              </a:rPr>
              <a:t>S</a:t>
            </a:r>
            <a:r>
              <a:rPr lang="en-US" sz="2400" b="0" i="0" dirty="0">
                <a:solidFill>
                  <a:schemeClr val="bg1"/>
                </a:solidFill>
                <a:effectLst/>
                <a:latin typeface="Times New Roman" panose="02020603050405020304" pitchFamily="18" charset="0"/>
                <a:ea typeface="Segoe UI Emoji" panose="020B0502040204020203" pitchFamily="34" charset="0"/>
                <a:cs typeface="Times New Roman" panose="02020603050405020304" pitchFamily="18" charset="0"/>
              </a:rPr>
              <a:t>ales from 2005 to 2016</a:t>
            </a:r>
          </a:p>
          <a:p>
            <a:endParaRPr lang="en-GB" dirty="0">
              <a:solidFill>
                <a:schemeClr val="bg1"/>
              </a:solidFill>
            </a:endParaRPr>
          </a:p>
        </p:txBody>
      </p:sp>
      <p:pic>
        <p:nvPicPr>
          <p:cNvPr id="5" name="Picture 4">
            <a:extLst>
              <a:ext uri="{FF2B5EF4-FFF2-40B4-BE49-F238E27FC236}">
                <a16:creationId xmlns:a16="http://schemas.microsoft.com/office/drawing/2014/main" xmlns="" id="{622148C0-2616-4CCC-9093-7E30BABE73B0}"/>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13792" y="2348880"/>
            <a:ext cx="8316416" cy="3616052"/>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B22CE9E-EE8C-4DD4-8E02-D5B72DB89923}"/>
              </a:ext>
            </a:extLst>
          </p:cNvPr>
          <p:cNvSpPr>
            <a:spLocks noGrp="1"/>
          </p:cNvSpPr>
          <p:nvPr>
            <p:ph idx="1"/>
          </p:nvPr>
        </p:nvSpPr>
        <p:spPr>
          <a:xfrm>
            <a:off x="457200" y="627114"/>
            <a:ext cx="8229600" cy="5603772"/>
          </a:xfrm>
        </p:spPr>
        <p:txBody>
          <a:bodyPr/>
          <a:lstStyle/>
          <a:p>
            <a:pPr algn="l" rtl="0">
              <a:spcBef>
                <a:spcPts val="0"/>
              </a:spcBef>
              <a:spcAft>
                <a:spcPts val="1000"/>
              </a:spcAft>
            </a:pPr>
            <a:r>
              <a:rPr lang="en-US" sz="2400" b="0" i="0" dirty="0">
                <a:solidFill>
                  <a:schemeClr val="bg1"/>
                </a:solidFill>
                <a:effectLst/>
                <a:latin typeface="Times New Roman" panose="02020603050405020304" pitchFamily="18" charset="0"/>
                <a:cs typeface="Times New Roman" panose="02020603050405020304" pitchFamily="18" charset="0"/>
              </a:rPr>
              <a:t>we will use the averages daily sales value for that month , and we are using the start of each month as the timestamp.</a:t>
            </a:r>
          </a:p>
          <a:p>
            <a:r>
              <a:rPr lang="en-US" dirty="0"/>
              <a:t/>
            </a:r>
            <a:br>
              <a:rPr lang="en-US" dirty="0"/>
            </a:br>
            <a:endParaRPr lang="en-IN" dirty="0"/>
          </a:p>
        </p:txBody>
      </p:sp>
      <p:pic>
        <p:nvPicPr>
          <p:cNvPr id="7" name="Picture 6">
            <a:extLst>
              <a:ext uri="{FF2B5EF4-FFF2-40B4-BE49-F238E27FC236}">
                <a16:creationId xmlns:a16="http://schemas.microsoft.com/office/drawing/2014/main" xmlns="" id="{BBE60E6E-998E-4A87-8B2F-D4A17BDDA216}"/>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70384" y="1916832"/>
            <a:ext cx="8316416" cy="3215577"/>
          </a:xfrm>
          <a:prstGeom prst="rect">
            <a:avLst/>
          </a:prstGeom>
        </p:spPr>
      </p:pic>
    </p:spTree>
    <p:extLst>
      <p:ext uri="{BB962C8B-B14F-4D97-AF65-F5344CB8AC3E}">
        <p14:creationId xmlns:p14="http://schemas.microsoft.com/office/powerpoint/2010/main" xmlns="" val="6866980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5CB7864-19AC-4056-B872-FF5F7D3CE531}"/>
              </a:ext>
            </a:extLst>
          </p:cNvPr>
          <p:cNvSpPr>
            <a:spLocks noGrp="1"/>
          </p:cNvSpPr>
          <p:nvPr>
            <p:ph idx="1"/>
          </p:nvPr>
        </p:nvSpPr>
        <p:spPr>
          <a:xfrm>
            <a:off x="457200" y="548680"/>
            <a:ext cx="8229600" cy="4927991"/>
          </a:xfrm>
        </p:spPr>
        <p:txBody>
          <a:bodyPr>
            <a:normAutofit/>
          </a:bodyPr>
          <a:lstStyle/>
          <a:p>
            <a:r>
              <a:rPr lang="en-US" sz="2800" b="0" i="0" dirty="0">
                <a:solidFill>
                  <a:schemeClr val="bg1"/>
                </a:solidFill>
                <a:effectLst/>
                <a:latin typeface="Times New Roman" panose="02020603050405020304" pitchFamily="18" charset="0"/>
                <a:cs typeface="Times New Roman" panose="02020603050405020304" pitchFamily="18" charset="0"/>
              </a:rPr>
              <a:t>Let us visualize our data </a:t>
            </a:r>
            <a:r>
              <a:rPr lang="en-US" sz="2800">
                <a:solidFill>
                  <a:schemeClr val="bg1"/>
                </a:solidFill>
                <a:latin typeface="Times New Roman" panose="02020603050405020304" pitchFamily="18" charset="0"/>
                <a:cs typeface="Times New Roman" panose="02020603050405020304" pitchFamily="18" charset="0"/>
              </a:rPr>
              <a:t>series data using </a:t>
            </a:r>
            <a:r>
              <a:rPr lang="en-US" sz="2800" dirty="0">
                <a:solidFill>
                  <a:schemeClr val="bg1"/>
                </a:solidFill>
                <a:latin typeface="Times New Roman" panose="02020603050405020304" pitchFamily="18" charset="0"/>
                <a:cs typeface="Times New Roman" panose="02020603050405020304" pitchFamily="18" charset="0"/>
              </a:rPr>
              <a:t>the method that allows us to decompose our time </a:t>
            </a:r>
            <a:endParaRPr lang="en-IN" sz="28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2D907AAB-0E96-4179-9608-A491BA80A0D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21469" y="1789246"/>
            <a:ext cx="8501062" cy="4536504"/>
          </a:xfrm>
          <a:prstGeom prst="rect">
            <a:avLst/>
          </a:prstGeom>
        </p:spPr>
      </p:pic>
    </p:spTree>
    <p:extLst>
      <p:ext uri="{BB962C8B-B14F-4D97-AF65-F5344CB8AC3E}">
        <p14:creationId xmlns:p14="http://schemas.microsoft.com/office/powerpoint/2010/main" xmlns="" val="31295722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CD045F-C7E2-496B-B2CB-051F2EA807A9}"/>
              </a:ext>
            </a:extLst>
          </p:cNvPr>
          <p:cNvSpPr>
            <a:spLocks noGrp="1"/>
          </p:cNvSpPr>
          <p:nvPr>
            <p:ph type="title"/>
          </p:nvPr>
        </p:nvSpPr>
        <p:spPr/>
        <p:txBody>
          <a:bodyPr>
            <a:normAutofit/>
          </a:bodyPr>
          <a:lstStyle/>
          <a:p>
            <a:r>
              <a:rPr lang="en-US" sz="4000" dirty="0">
                <a:solidFill>
                  <a:schemeClr val="bg1"/>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SOFTWARE REQUIREMENTS</a:t>
            </a:r>
            <a:endParaRPr lang="en-IN" sz="4000" dirty="0">
              <a:solidFill>
                <a:schemeClr val="bg1"/>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38B8E4F7-A9D2-43DB-AE5B-CCA672A578BF}"/>
              </a:ext>
            </a:extLst>
          </p:cNvPr>
          <p:cNvSpPr>
            <a:spLocks noGrp="1"/>
          </p:cNvSpPr>
          <p:nvPr>
            <p:ph idx="1"/>
          </p:nvPr>
        </p:nvSpPr>
        <p:spPr/>
        <p:txBody>
          <a:bodyPr>
            <a:normAutofit fontScale="85000" lnSpcReduction="20000"/>
          </a:bodyPr>
          <a:lstStyle/>
          <a:p>
            <a:r>
              <a:rPr lang="en-US" dirty="0">
                <a:solidFill>
                  <a:schemeClr val="bg1"/>
                </a:solidFill>
                <a:latin typeface="Times New Roman" panose="02020603050405020304" pitchFamily="18" charset="0"/>
                <a:cs typeface="Times New Roman" panose="02020603050405020304" pitchFamily="18" charset="0"/>
              </a:rPr>
              <a:t>Anaconda Navigator</a:t>
            </a:r>
          </a:p>
          <a:p>
            <a:r>
              <a:rPr lang="en-US" dirty="0">
                <a:solidFill>
                  <a:schemeClr val="bg1"/>
                </a:solidFill>
                <a:latin typeface="Times New Roman" panose="02020603050405020304" pitchFamily="18" charset="0"/>
                <a:cs typeface="Times New Roman" panose="02020603050405020304" pitchFamily="18" charset="0"/>
              </a:rPr>
              <a:t>Jupyter Notebook</a:t>
            </a:r>
          </a:p>
          <a:p>
            <a:r>
              <a:rPr lang="en-US" dirty="0">
                <a:solidFill>
                  <a:schemeClr val="bg1"/>
                </a:solidFill>
                <a:latin typeface="Times New Roman" panose="02020603050405020304" pitchFamily="18" charset="0"/>
                <a:cs typeface="Times New Roman" panose="02020603050405020304" pitchFamily="18" charset="0"/>
              </a:rPr>
              <a:t>Machine learning tools : pandas,</a:t>
            </a:r>
          </a:p>
          <a:p>
            <a:pPr marL="0" indent="0">
              <a:buNone/>
            </a:pPr>
            <a:r>
              <a:rPr lang="en-US" dirty="0">
                <a:solidFill>
                  <a:schemeClr val="bg1"/>
                </a:solidFill>
                <a:latin typeface="Times New Roman" panose="02020603050405020304" pitchFamily="18" charset="0"/>
                <a:cs typeface="Times New Roman" panose="02020603050405020304" pitchFamily="18" charset="0"/>
              </a:rPr>
              <a:t>                                            </a:t>
            </a:r>
            <a:r>
              <a:rPr lang="en-IN" dirty="0">
                <a:solidFill>
                  <a:schemeClr val="bg1"/>
                </a:solidFill>
                <a:latin typeface="Times New Roman" panose="02020603050405020304" pitchFamily="18" charset="0"/>
                <a:cs typeface="Times New Roman" panose="02020603050405020304" pitchFamily="18" charset="0"/>
              </a:rPr>
              <a:t>numpy ,</a:t>
            </a:r>
          </a:p>
          <a:p>
            <a:pPr marL="0" indent="0">
              <a:buNone/>
            </a:pPr>
            <a:r>
              <a:rPr lang="en-IN" dirty="0">
                <a:solidFill>
                  <a:schemeClr val="bg1"/>
                </a:solidFill>
                <a:latin typeface="Times New Roman" panose="02020603050405020304" pitchFamily="18" charset="0"/>
                <a:cs typeface="Times New Roman" panose="02020603050405020304" pitchFamily="18" charset="0"/>
              </a:rPr>
              <a:t>                                            matplotlib</a:t>
            </a:r>
          </a:p>
          <a:p>
            <a:r>
              <a:rPr lang="en-IN" dirty="0">
                <a:solidFill>
                  <a:schemeClr val="bg1"/>
                </a:solidFill>
                <a:latin typeface="Times New Roman" panose="02020603050405020304" pitchFamily="18" charset="0"/>
                <a:cs typeface="Times New Roman" panose="02020603050405020304" pitchFamily="18" charset="0"/>
              </a:rPr>
              <a:t>Anaconda Navigator  modules : Tensorflow,</a:t>
            </a:r>
          </a:p>
          <a:p>
            <a:pPr marL="0" indent="0">
              <a:buNone/>
            </a:pPr>
            <a:r>
              <a:rPr lang="en-IN" dirty="0">
                <a:solidFill>
                  <a:schemeClr val="bg1"/>
                </a:solidFill>
                <a:latin typeface="Times New Roman" panose="02020603050405020304" pitchFamily="18" charset="0"/>
                <a:cs typeface="Times New Roman" panose="02020603050405020304" pitchFamily="18" charset="0"/>
              </a:rPr>
              <a:t>                                                         Keras</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xmlns="" val="2105820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chemeClr val="bg1"/>
                </a:solidFill>
                <a:effectLst>
                  <a:reflection blurRad="6350" stA="55000" endA="300" endPos="45500" dir="5400000" sy="-100000" algn="bl" rotWithShape="0"/>
                </a:effectLst>
                <a:latin typeface="Times New Roman" pitchFamily="18" charset="0"/>
                <a:cs typeface="Times New Roman" pitchFamily="18" charset="0"/>
              </a:rPr>
              <a:t>PREDICTING  THE  RESULTS</a:t>
            </a:r>
            <a:endParaRPr lang="en-GB" sz="4000" dirty="0">
              <a:solidFill>
                <a:schemeClr val="bg1"/>
              </a:solidFill>
              <a:effectLst>
                <a:reflection blurRad="6350" stA="55000" endA="300" endPos="45500" dir="5400000" sy="-100000" algn="bl" rotWithShape="0"/>
              </a:effectLst>
              <a:latin typeface="Times New Roman" pitchFamily="18" charset="0"/>
              <a:cs typeface="Times New Roman" pitchFamily="18" charset="0"/>
            </a:endParaRPr>
          </a:p>
        </p:txBody>
      </p:sp>
      <p:sp>
        <p:nvSpPr>
          <p:cNvPr id="5" name="Content Placeholder 4"/>
          <p:cNvSpPr>
            <a:spLocks noGrp="1"/>
          </p:cNvSpPr>
          <p:nvPr>
            <p:ph idx="1"/>
          </p:nvPr>
        </p:nvSpPr>
        <p:spPr>
          <a:xfrm>
            <a:off x="428596" y="1643050"/>
            <a:ext cx="8229600" cy="4525963"/>
          </a:xfrm>
        </p:spPr>
        <p:txBody>
          <a:bodyPr/>
          <a:lstStyle/>
          <a:p>
            <a:pPr marL="342900" lvl="1" indent="-342900">
              <a:buFont typeface="Arial" pitchFamily="34" charset="0"/>
              <a:buChar char="•"/>
            </a:pPr>
            <a:r>
              <a:rPr lang="en-US" sz="2000" dirty="0" smtClean="0">
                <a:solidFill>
                  <a:schemeClr val="bg1">
                    <a:lumMod val="95000"/>
                  </a:schemeClr>
                </a:solidFill>
                <a:latin typeface="Times New Roman" pitchFamily="18" charset="0"/>
                <a:cs typeface="Times New Roman" pitchFamily="18" charset="0"/>
              </a:rPr>
              <a:t>Here in the forecasting page we enter the sales of 10 days and predict the sales value of 11</a:t>
            </a:r>
            <a:r>
              <a:rPr lang="en-US" sz="2000" baseline="30000" dirty="0" smtClean="0">
                <a:solidFill>
                  <a:schemeClr val="bg1">
                    <a:lumMod val="95000"/>
                  </a:schemeClr>
                </a:solidFill>
                <a:latin typeface="Times New Roman" pitchFamily="18" charset="0"/>
                <a:cs typeface="Times New Roman" pitchFamily="18" charset="0"/>
              </a:rPr>
              <a:t>th</a:t>
            </a:r>
            <a:r>
              <a:rPr lang="en-US" sz="2000" dirty="0" smtClean="0">
                <a:solidFill>
                  <a:schemeClr val="bg1">
                    <a:lumMod val="95000"/>
                  </a:schemeClr>
                </a:solidFill>
                <a:latin typeface="Times New Roman" pitchFamily="18" charset="0"/>
                <a:cs typeface="Times New Roman" pitchFamily="18" charset="0"/>
              </a:rPr>
              <a:t> day</a:t>
            </a:r>
            <a:r>
              <a:rPr lang="en-US" sz="2000" dirty="0" smtClean="0">
                <a:solidFill>
                  <a:schemeClr val="bg1">
                    <a:lumMod val="95000"/>
                  </a:schemeClr>
                </a:solidFill>
                <a:latin typeface="Calibri" panose="020F0502020204030204" pitchFamily="34" charset="0"/>
                <a:cs typeface="Calibri" panose="020F0502020204030204" pitchFamily="34" charset="0"/>
              </a:rPr>
              <a:t>.</a:t>
            </a:r>
            <a:r>
              <a:rPr lang="en-US" sz="2000" dirty="0" smtClean="0">
                <a:latin typeface="Montserrat" panose="00000500000000000000" pitchFamily="2" charset="0"/>
              </a:rPr>
              <a:t>.</a:t>
            </a:r>
          </a:p>
          <a:p>
            <a:pPr marL="342900" lvl="1" indent="-342900">
              <a:buFont typeface="Arial" pitchFamily="34" charset="0"/>
              <a:buChar char="•"/>
            </a:pPr>
            <a:endParaRPr lang="en-IN" sz="1800" dirty="0" smtClean="0">
              <a:solidFill>
                <a:schemeClr val="bg1"/>
              </a:solidFill>
              <a:latin typeface="Calibri" panose="020F0502020204030204" pitchFamily="34" charset="0"/>
              <a:cs typeface="Calibri" panose="020F0502020204030204" pitchFamily="34" charset="0"/>
            </a:endParaRPr>
          </a:p>
          <a:p>
            <a:endParaRPr lang="en-GB" dirty="0"/>
          </a:p>
        </p:txBody>
      </p:sp>
      <p:pic>
        <p:nvPicPr>
          <p:cNvPr id="8" name="Picture 7" descr="predction.PNG"/>
          <p:cNvPicPr>
            <a:picLocks noChangeAspect="1"/>
          </p:cNvPicPr>
          <p:nvPr/>
        </p:nvPicPr>
        <p:blipFill>
          <a:blip r:embed="rId2"/>
          <a:stretch>
            <a:fillRect/>
          </a:stretch>
        </p:blipFill>
        <p:spPr>
          <a:xfrm>
            <a:off x="714348" y="2428868"/>
            <a:ext cx="7643866" cy="385765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chemeClr val="bg1"/>
                </a:solidFill>
                <a:effectLst>
                  <a:reflection blurRad="6350" stA="55000" endA="300" endPos="45500" dir="5400000" sy="-100000" algn="bl" rotWithShape="0"/>
                </a:effectLst>
                <a:latin typeface="Times New Roman" pitchFamily="18" charset="0"/>
                <a:cs typeface="Times New Roman" pitchFamily="18" charset="0"/>
              </a:rPr>
              <a:t>PREDICTING  THE  RESULTS</a:t>
            </a:r>
            <a:endParaRPr lang="en-GB" sz="4000" dirty="0">
              <a:effectLst>
                <a:reflection blurRad="6350" stA="55000" endA="300" endPos="45500" dir="5400000" sy="-100000" algn="bl" rotWithShape="0"/>
              </a:effectLst>
            </a:endParaRPr>
          </a:p>
        </p:txBody>
      </p:sp>
      <p:sp>
        <p:nvSpPr>
          <p:cNvPr id="3" name="Content Placeholder 2"/>
          <p:cNvSpPr>
            <a:spLocks noGrp="1"/>
          </p:cNvSpPr>
          <p:nvPr>
            <p:ph idx="1"/>
          </p:nvPr>
        </p:nvSpPr>
        <p:spPr>
          <a:xfrm>
            <a:off x="0" y="1600200"/>
            <a:ext cx="8686800" cy="4525963"/>
          </a:xfrm>
        </p:spPr>
        <p:txBody>
          <a:bodyPr>
            <a:normAutofit/>
          </a:bodyPr>
          <a:lstStyle/>
          <a:p>
            <a:r>
              <a:rPr lang="en-IN" sz="2000" dirty="0" smtClean="0">
                <a:solidFill>
                  <a:schemeClr val="bg1"/>
                </a:solidFill>
                <a:latin typeface="Times New Roman" pitchFamily="18" charset="0"/>
                <a:cs typeface="Times New Roman" pitchFamily="18" charset="0"/>
              </a:rPr>
              <a:t>We enter the 10 days values</a:t>
            </a:r>
          </a:p>
          <a:p>
            <a:pPr>
              <a:buNone/>
            </a:pPr>
            <a:r>
              <a:rPr lang="en-IN" sz="2000" dirty="0" smtClean="0">
                <a:solidFill>
                  <a:schemeClr val="bg1"/>
                </a:solidFill>
                <a:latin typeface="Times New Roman" pitchFamily="18" charset="0"/>
                <a:cs typeface="Times New Roman" pitchFamily="18" charset="0"/>
              </a:rPr>
              <a:t>     and click on predict button . </a:t>
            </a:r>
            <a:endParaRPr lang="en-GB" sz="2000" dirty="0">
              <a:solidFill>
                <a:schemeClr val="bg1"/>
              </a:solidFill>
              <a:latin typeface="Times New Roman" pitchFamily="18" charset="0"/>
              <a:cs typeface="Times New Roman" pitchFamily="18" charset="0"/>
            </a:endParaRPr>
          </a:p>
        </p:txBody>
      </p:sp>
      <p:pic>
        <p:nvPicPr>
          <p:cNvPr id="4" name="Picture 3" descr="dur predction.PNG"/>
          <p:cNvPicPr>
            <a:picLocks noChangeAspect="1"/>
          </p:cNvPicPr>
          <p:nvPr/>
        </p:nvPicPr>
        <p:blipFill>
          <a:blip r:embed="rId2" cstate="print"/>
          <a:stretch>
            <a:fillRect/>
          </a:stretch>
        </p:blipFill>
        <p:spPr>
          <a:xfrm>
            <a:off x="3857620" y="1285860"/>
            <a:ext cx="5286380" cy="2571769"/>
          </a:xfrm>
          <a:prstGeom prst="rect">
            <a:avLst/>
          </a:prstGeom>
        </p:spPr>
      </p:pic>
      <p:sp>
        <p:nvSpPr>
          <p:cNvPr id="6" name="TextBox 5"/>
          <p:cNvSpPr txBox="1"/>
          <p:nvPr/>
        </p:nvSpPr>
        <p:spPr>
          <a:xfrm>
            <a:off x="214282" y="4214818"/>
            <a:ext cx="3796360" cy="707886"/>
          </a:xfrm>
          <a:prstGeom prst="rect">
            <a:avLst/>
          </a:prstGeom>
          <a:noFill/>
        </p:spPr>
        <p:txBody>
          <a:bodyPr wrap="none" rtlCol="0">
            <a:spAutoFit/>
          </a:bodyPr>
          <a:lstStyle/>
          <a:p>
            <a:pPr>
              <a:buFont typeface="Arial" pitchFamily="34" charset="0"/>
              <a:buChar char="•"/>
            </a:pPr>
            <a:r>
              <a:rPr lang="en-IN" sz="2000" dirty="0" smtClean="0">
                <a:solidFill>
                  <a:schemeClr val="bg1"/>
                </a:solidFill>
                <a:latin typeface="Times New Roman" pitchFamily="18" charset="0"/>
                <a:cs typeface="Times New Roman" pitchFamily="18" charset="0"/>
              </a:rPr>
              <a:t>After prediction, the 11</a:t>
            </a:r>
            <a:r>
              <a:rPr lang="en-IN" sz="2000" baseline="30000" dirty="0" smtClean="0">
                <a:solidFill>
                  <a:schemeClr val="bg1"/>
                </a:solidFill>
                <a:latin typeface="Times New Roman" pitchFamily="18" charset="0"/>
                <a:cs typeface="Times New Roman" pitchFamily="18" charset="0"/>
              </a:rPr>
              <a:t>th</a:t>
            </a:r>
            <a:r>
              <a:rPr lang="en-IN" sz="2000" dirty="0" smtClean="0">
                <a:solidFill>
                  <a:schemeClr val="bg1"/>
                </a:solidFill>
                <a:latin typeface="Times New Roman" pitchFamily="18" charset="0"/>
                <a:cs typeface="Times New Roman" pitchFamily="18" charset="0"/>
              </a:rPr>
              <a:t> day sales</a:t>
            </a:r>
          </a:p>
          <a:p>
            <a:r>
              <a:rPr lang="en-IN" sz="2000" dirty="0" smtClean="0">
                <a:solidFill>
                  <a:schemeClr val="bg1"/>
                </a:solidFill>
                <a:latin typeface="Times New Roman" pitchFamily="18" charset="0"/>
                <a:cs typeface="Times New Roman" pitchFamily="18" charset="0"/>
              </a:rPr>
              <a:t> value is displayed.</a:t>
            </a:r>
            <a:endParaRPr lang="en-GB" sz="2000" dirty="0">
              <a:solidFill>
                <a:schemeClr val="bg1"/>
              </a:solidFill>
              <a:latin typeface="Times New Roman" pitchFamily="18" charset="0"/>
              <a:cs typeface="Times New Roman" pitchFamily="18" charset="0"/>
            </a:endParaRPr>
          </a:p>
        </p:txBody>
      </p:sp>
      <p:pic>
        <p:nvPicPr>
          <p:cNvPr id="7" name="Picture 6" descr="after predict.PNG"/>
          <p:cNvPicPr>
            <a:picLocks noChangeAspect="1"/>
          </p:cNvPicPr>
          <p:nvPr/>
        </p:nvPicPr>
        <p:blipFill>
          <a:blip r:embed="rId3" cstate="print"/>
          <a:stretch>
            <a:fillRect/>
          </a:stretch>
        </p:blipFill>
        <p:spPr>
          <a:xfrm>
            <a:off x="3857620" y="3929066"/>
            <a:ext cx="5286380" cy="2786082"/>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smtClean="0">
                <a:solidFill>
                  <a:schemeClr val="bg1"/>
                </a:solidFill>
                <a:effectLst>
                  <a:reflection blurRad="6350" stA="55000" endA="300" endPos="45500" dir="5400000" sy="-100000" algn="bl" rotWithShape="0"/>
                </a:effectLst>
                <a:latin typeface="Times New Roman" pitchFamily="18" charset="0"/>
                <a:cs typeface="Times New Roman" pitchFamily="18" charset="0"/>
              </a:rPr>
              <a:t>DEPLOYING THE MODEL ON IBM</a:t>
            </a:r>
            <a:endParaRPr lang="en-GB" sz="3800" dirty="0">
              <a:solidFill>
                <a:schemeClr val="bg1"/>
              </a:solidFill>
              <a:effectLst>
                <a:reflection blurRad="6350" stA="55000" endA="300" endPos="45500" dir="5400000" sy="-100000" algn="bl" rotWithShape="0"/>
              </a:effectLst>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228600" lvl="1" indent="0">
              <a:lnSpc>
                <a:spcPct val="150000"/>
              </a:lnSpc>
              <a:buNone/>
            </a:pPr>
            <a:r>
              <a:rPr lang="en-US" sz="2400" dirty="0" smtClean="0">
                <a:solidFill>
                  <a:schemeClr val="bg1">
                    <a:lumMod val="95000"/>
                  </a:schemeClr>
                </a:solidFill>
                <a:latin typeface="Times New Roman" pitchFamily="18" charset="0"/>
                <a:cs typeface="Times New Roman" pitchFamily="18" charset="0"/>
              </a:rPr>
              <a:t>Finally we deploy our machine learning model on IBM by firstly training the model by using IBM services namely</a:t>
            </a:r>
          </a:p>
          <a:p>
            <a:pPr lvl="1">
              <a:lnSpc>
                <a:spcPct val="150000"/>
              </a:lnSpc>
              <a:buFont typeface="Arial" pitchFamily="34" charset="0"/>
              <a:buChar char="•"/>
            </a:pPr>
            <a:r>
              <a:rPr lang="en-US" sz="2400" dirty="0" smtClean="0">
                <a:solidFill>
                  <a:schemeClr val="bg1">
                    <a:lumMod val="95000"/>
                  </a:schemeClr>
                </a:solidFill>
                <a:latin typeface="Times New Roman" pitchFamily="18" charset="0"/>
                <a:cs typeface="Times New Roman" pitchFamily="18" charset="0"/>
              </a:rPr>
              <a:t>Machine learning service</a:t>
            </a:r>
          </a:p>
          <a:p>
            <a:pPr lvl="1">
              <a:lnSpc>
                <a:spcPct val="150000"/>
              </a:lnSpc>
              <a:buFont typeface="Arial" pitchFamily="34" charset="0"/>
              <a:buChar char="•"/>
            </a:pPr>
            <a:r>
              <a:rPr lang="en-US" sz="2400" dirty="0" smtClean="0">
                <a:solidFill>
                  <a:schemeClr val="bg1">
                    <a:lumMod val="95000"/>
                  </a:schemeClr>
                </a:solidFill>
                <a:latin typeface="Times New Roman" pitchFamily="18" charset="0"/>
                <a:cs typeface="Times New Roman" pitchFamily="18" charset="0"/>
              </a:rPr>
              <a:t>Watson studio service</a:t>
            </a:r>
          </a:p>
          <a:p>
            <a:pPr marL="228600" lvl="1" indent="0">
              <a:lnSpc>
                <a:spcPct val="150000"/>
              </a:lnSpc>
              <a:buNone/>
            </a:pPr>
            <a:endParaRPr lang="en-IN" sz="1800" dirty="0">
              <a:solidFill>
                <a:schemeClr val="bg1">
                  <a:lumMod val="95000"/>
                </a:schemeClr>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1AF241-522D-4CBA-A885-D308F2CFF885}"/>
              </a:ext>
            </a:extLst>
          </p:cNvPr>
          <p:cNvSpPr>
            <a:spLocks noGrp="1"/>
          </p:cNvSpPr>
          <p:nvPr>
            <p:ph type="title"/>
          </p:nvPr>
        </p:nvSpPr>
        <p:spPr/>
        <p:txBody>
          <a:bodyPr>
            <a:normAutofit/>
          </a:bodyPr>
          <a:lstStyle/>
          <a:p>
            <a:r>
              <a:rPr lang="en-US" sz="4000" dirty="0">
                <a:solidFill>
                  <a:schemeClr val="bg1"/>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CONCLUSION</a:t>
            </a:r>
            <a:endParaRPr lang="en-IN" sz="4000" dirty="0">
              <a:solidFill>
                <a:schemeClr val="bg1"/>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864FDB88-945F-4222-B275-71EEB1F648D6}"/>
              </a:ext>
            </a:extLst>
          </p:cNvPr>
          <p:cNvSpPr>
            <a:spLocks noGrp="1"/>
          </p:cNvSpPr>
          <p:nvPr>
            <p:ph idx="1"/>
          </p:nvPr>
        </p:nvSpPr>
        <p:spPr/>
        <p:txBody>
          <a:bodyPr>
            <a:normAutofit/>
          </a:bodyPr>
          <a:lstStyle/>
          <a:p>
            <a:r>
              <a:rPr lang="en-US" sz="2800" dirty="0">
                <a:solidFill>
                  <a:schemeClr val="bg1"/>
                </a:solidFill>
                <a:latin typeface="Times New Roman" panose="02020603050405020304" pitchFamily="18" charset="0"/>
                <a:cs typeface="Times New Roman" panose="02020603050405020304" pitchFamily="18" charset="0"/>
              </a:rPr>
              <a:t>In this project we have done the prediction for 11</a:t>
            </a:r>
            <a:r>
              <a:rPr lang="en-US" sz="2800" baseline="30000" dirty="0">
                <a:solidFill>
                  <a:schemeClr val="bg1"/>
                </a:solidFill>
                <a:latin typeface="Times New Roman" panose="02020603050405020304" pitchFamily="18" charset="0"/>
                <a:cs typeface="Times New Roman" panose="02020603050405020304" pitchFamily="18" charset="0"/>
              </a:rPr>
              <a:t>th</a:t>
            </a:r>
            <a:r>
              <a:rPr lang="en-US" sz="2800" dirty="0">
                <a:solidFill>
                  <a:schemeClr val="bg1"/>
                </a:solidFill>
                <a:latin typeface="Times New Roman" panose="02020603050405020304" pitchFamily="18" charset="0"/>
                <a:cs typeface="Times New Roman" panose="02020603050405020304" pitchFamily="18" charset="0"/>
              </a:rPr>
              <a:t> day sales of a store after entering the before 10 days sales data.</a:t>
            </a:r>
          </a:p>
          <a:p>
            <a:r>
              <a:rPr lang="en-US" sz="2800" dirty="0">
                <a:solidFill>
                  <a:schemeClr val="bg1"/>
                </a:solidFill>
                <a:latin typeface="Times New Roman" panose="02020603050405020304" pitchFamily="18" charset="0"/>
                <a:cs typeface="Times New Roman" panose="02020603050405020304" pitchFamily="18" charset="0"/>
              </a:rPr>
              <a:t>Prediction is done using LSTM and RNN algorithms.</a:t>
            </a:r>
          </a:p>
        </p:txBody>
      </p:sp>
    </p:spTree>
    <p:extLst>
      <p:ext uri="{BB962C8B-B14F-4D97-AF65-F5344CB8AC3E}">
        <p14:creationId xmlns:p14="http://schemas.microsoft.com/office/powerpoint/2010/main" xmlns="" val="31813776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3175">
            <a:noFill/>
          </a:ln>
          <a:effectLst>
            <a:glow rad="101600">
              <a:srgbClr val="92D050">
                <a:alpha val="60000"/>
              </a:srgbClr>
            </a:glow>
          </a:effectLst>
        </p:spPr>
        <p:txBody>
          <a:bodyPr>
            <a:normAutofit/>
          </a:bodyPr>
          <a:lstStyle/>
          <a:p>
            <a:r>
              <a:rPr lang="en-IN" sz="4000" dirty="0">
                <a:solidFill>
                  <a:schemeClr val="bg1"/>
                </a:solidFill>
                <a:effectLst>
                  <a:reflection blurRad="6350" stA="55000" endA="300" endPos="45500" dir="5400000" sy="-100000" algn="bl" rotWithShape="0"/>
                </a:effectLst>
                <a:latin typeface="Times New Roman" pitchFamily="18" charset="0"/>
                <a:cs typeface="Times New Roman" pitchFamily="18" charset="0"/>
              </a:rPr>
              <a:t>OUTLINE</a:t>
            </a:r>
            <a:endParaRPr lang="en-GB" sz="4000" dirty="0">
              <a:solidFill>
                <a:schemeClr val="bg1"/>
              </a:solidFill>
              <a:effectLst>
                <a:reflection blurRad="6350" stA="55000" endA="300" endPos="45500" dir="5400000" sy="-100000" algn="bl" rotWithShape="0"/>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2400" cap="all" dirty="0">
                <a:solidFill>
                  <a:schemeClr val="bg1"/>
                </a:solidFill>
                <a:latin typeface="Times New Roman" panose="02020603050405020304" pitchFamily="18" charset="0"/>
                <a:cs typeface="Times New Roman" panose="02020603050405020304" pitchFamily="18" charset="0"/>
              </a:rPr>
              <a:t>Introduction</a:t>
            </a:r>
          </a:p>
          <a:p>
            <a:r>
              <a:rPr lang="en-US" sz="2400" cap="all" dirty="0">
                <a:solidFill>
                  <a:schemeClr val="bg1"/>
                </a:solidFill>
                <a:latin typeface="Times New Roman" panose="02020603050405020304" pitchFamily="18" charset="0"/>
                <a:cs typeface="Times New Roman" panose="02020603050405020304" pitchFamily="18" charset="0"/>
              </a:rPr>
              <a:t>Objective</a:t>
            </a:r>
          </a:p>
          <a:p>
            <a:r>
              <a:rPr lang="en-US" sz="2400" cap="all" dirty="0">
                <a:solidFill>
                  <a:schemeClr val="bg1"/>
                </a:solidFill>
                <a:latin typeface="Times New Roman" panose="02020603050405020304" pitchFamily="18" charset="0"/>
                <a:cs typeface="Times New Roman" panose="02020603050405020304" pitchFamily="18" charset="0"/>
              </a:rPr>
              <a:t>DATA</a:t>
            </a:r>
          </a:p>
          <a:p>
            <a:r>
              <a:rPr lang="en-US" sz="2400" cap="all" dirty="0">
                <a:solidFill>
                  <a:schemeClr val="bg1"/>
                </a:solidFill>
                <a:latin typeface="Times New Roman" panose="02020603050405020304" pitchFamily="18" charset="0"/>
                <a:cs typeface="Times New Roman" panose="02020603050405020304" pitchFamily="18" charset="0"/>
              </a:rPr>
              <a:t>MODEL BUILDING</a:t>
            </a:r>
          </a:p>
          <a:p>
            <a:r>
              <a:rPr lang="en-US" sz="2400" cap="all" dirty="0">
                <a:solidFill>
                  <a:schemeClr val="bg1"/>
                </a:solidFill>
                <a:latin typeface="Times New Roman" panose="02020603050405020304" pitchFamily="18" charset="0"/>
                <a:cs typeface="Times New Roman" panose="02020603050405020304" pitchFamily="18" charset="0"/>
              </a:rPr>
              <a:t>ALGORITHMS</a:t>
            </a:r>
          </a:p>
          <a:p>
            <a:r>
              <a:rPr lang="en-US" sz="2400" cap="all" dirty="0">
                <a:solidFill>
                  <a:schemeClr val="bg1"/>
                </a:solidFill>
                <a:latin typeface="Times New Roman" panose="02020603050405020304" pitchFamily="18" charset="0"/>
                <a:cs typeface="Times New Roman" panose="02020603050405020304" pitchFamily="18" charset="0"/>
              </a:rPr>
              <a:t>DATA Visualisation</a:t>
            </a:r>
          </a:p>
          <a:p>
            <a:r>
              <a:rPr lang="en-US" sz="2400" cap="all" dirty="0">
                <a:solidFill>
                  <a:schemeClr val="bg1"/>
                </a:solidFill>
                <a:latin typeface="Times New Roman" panose="02020603050405020304" pitchFamily="18" charset="0"/>
                <a:cs typeface="Times New Roman" panose="02020603050405020304" pitchFamily="18" charset="0"/>
              </a:rPr>
              <a:t>Software requirements</a:t>
            </a:r>
          </a:p>
          <a:p>
            <a:r>
              <a:rPr lang="en-US" sz="2400" cap="all" dirty="0">
                <a:solidFill>
                  <a:schemeClr val="bg1"/>
                </a:solidFill>
                <a:latin typeface="Times New Roman" panose="02020603050405020304" pitchFamily="18" charset="0"/>
                <a:cs typeface="Times New Roman" panose="02020603050405020304" pitchFamily="18" charset="0"/>
              </a:rPr>
              <a:t>conclusion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19A533-6D86-437D-AB07-7F0D8AAAD139}"/>
              </a:ext>
            </a:extLst>
          </p:cNvPr>
          <p:cNvSpPr>
            <a:spLocks noGrp="1"/>
          </p:cNvSpPr>
          <p:nvPr>
            <p:ph type="title"/>
          </p:nvPr>
        </p:nvSpPr>
        <p:spPr>
          <a:xfrm>
            <a:off x="323528" y="994718"/>
            <a:ext cx="8463314" cy="4306490"/>
          </a:xfrm>
        </p:spPr>
        <p:txBody>
          <a:bodyPr>
            <a:normAutofit/>
            <a:scene3d>
              <a:camera prst="perspectiveFront"/>
              <a:lightRig rig="threePt" dir="t"/>
            </a:scene3d>
          </a:bodyPr>
          <a:lstStyle/>
          <a:p>
            <a:r>
              <a:rPr lang="en-US" sz="6000" dirty="0" smtClean="0">
                <a:ln>
                  <a:solidFill>
                    <a:schemeClr val="bg1"/>
                  </a:solidFill>
                </a:ln>
                <a:solidFill>
                  <a:schemeClr val="bg1"/>
                </a:solidFill>
                <a:effectLst>
                  <a:reflection blurRad="6350" stA="60000" endA="900" endPos="58000" dir="5400000" sy="-100000" algn="bl" rotWithShape="0"/>
                </a:effectLst>
                <a:latin typeface="Times New Roman" panose="02020603050405020304" pitchFamily="18" charset="0"/>
                <a:cs typeface="Times New Roman" panose="02020603050405020304" pitchFamily="18" charset="0"/>
              </a:rPr>
              <a:t>THANK YOU</a:t>
            </a:r>
            <a:endParaRPr lang="en-IN" sz="6000" dirty="0">
              <a:ln>
                <a:solidFill>
                  <a:schemeClr val="bg1"/>
                </a:solidFill>
              </a:ln>
              <a:solidFill>
                <a:schemeClr val="bg1"/>
              </a:solidFill>
              <a:effectLst>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8744995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48" y="214290"/>
            <a:ext cx="7715304" cy="939784"/>
          </a:xfrm>
          <a:ln>
            <a:noFill/>
          </a:ln>
          <a:effectLst>
            <a:glow rad="101600">
              <a:srgbClr val="92D050">
                <a:alpha val="60000"/>
              </a:srgb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r>
              <a:rPr lang="en-IN" sz="4000" dirty="0">
                <a:solidFill>
                  <a:schemeClr val="bg1"/>
                </a:solidFill>
                <a:effectLst>
                  <a:reflection blurRad="6350" stA="55000" endA="300" endPos="45500" dir="5400000" sy="-100000" algn="bl" rotWithShape="0"/>
                </a:effectLst>
                <a:latin typeface="Times New Roman" pitchFamily="18" charset="0"/>
                <a:cs typeface="Times New Roman" pitchFamily="18" charset="0"/>
              </a:rPr>
              <a:t>INTRODUCTION</a:t>
            </a:r>
            <a:endParaRPr lang="en-GB" sz="4000" dirty="0">
              <a:solidFill>
                <a:schemeClr val="bg1"/>
              </a:solidFill>
              <a:effectLst>
                <a:reflection blurRad="6350" stA="55000" endA="300" endPos="45500" dir="5400000" sy="-100000" algn="bl" rotWithShape="0"/>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Autofit/>
          </a:bodyPr>
          <a:lstStyle/>
          <a:p>
            <a:r>
              <a:rPr lang="en-US" sz="2000" dirty="0">
                <a:solidFill>
                  <a:schemeClr val="bg1"/>
                </a:solidFill>
              </a:rPr>
              <a:t>Sales forecasting is an essential task for the management of a store. Being able to estimate the number of products that a retail store is going to sell in the future will allow the owners of these shops to prepare the inventory that they will need.</a:t>
            </a:r>
          </a:p>
          <a:p>
            <a:r>
              <a:rPr lang="en-US" sz="2000" dirty="0">
                <a:solidFill>
                  <a:schemeClr val="bg1"/>
                </a:solidFill>
              </a:rPr>
              <a:t>In this project, we are building a system that analyses the previous trends of sales which includes sales on various days and predicts future sales. The goal of this project is to forecast the sales of stores by using time series analysis. Here time series analysis algorithms such as RNN (Recurrent Neural Network) &amp; LSTM (Long Term Short Memory) are used to analyze the past trends of sales of stores. Create and deploy flask-based web Application and integrate AI model to it.</a:t>
            </a:r>
          </a:p>
          <a:p>
            <a:r>
              <a:rPr lang="en-US" sz="2000" dirty="0">
                <a:solidFill>
                  <a:schemeClr val="bg1"/>
                </a:solidFill>
              </a:rPr>
              <a:t>The objective of the project is to build a web application where the user gives the last ten days' sales values and gets the prediction for the 11th day which is showcased on UI.</a:t>
            </a:r>
            <a:br>
              <a:rPr lang="en-US" sz="2000" dirty="0">
                <a:solidFill>
                  <a:schemeClr val="bg1"/>
                </a:solidFill>
              </a:rPr>
            </a:br>
            <a:endParaRPr lang="en-GB" sz="2000" dirty="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04"/>
            <a:ext cx="8229600" cy="1214446"/>
          </a:xfrm>
          <a:noFill/>
          <a:ln>
            <a:noFill/>
          </a:ln>
          <a:effectLst>
            <a:glow rad="101600">
              <a:srgbClr val="92D050">
                <a:alpha val="60000"/>
              </a:srgbClr>
            </a:glow>
          </a:effectLst>
        </p:spPr>
        <p:txBody>
          <a:bodyPr>
            <a:normAutofit fontScale="90000"/>
          </a:bodyPr>
          <a:lstStyle/>
          <a:p>
            <a:r>
              <a:rPr lang="en-US" dirty="0" smtClean="0">
                <a:solidFill>
                  <a:schemeClr val="bg1"/>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
            </a:r>
            <a:br>
              <a:rPr lang="en-US" dirty="0" smtClean="0">
                <a:solidFill>
                  <a:schemeClr val="bg1"/>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br>
            <a:r>
              <a:rPr lang="en-US" dirty="0" smtClean="0">
                <a:solidFill>
                  <a:schemeClr val="bg1"/>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OBJECTIVE</a:t>
            </a:r>
            <a:r>
              <a:rPr lang="en-US" dirty="0">
                <a:solidFill>
                  <a:schemeClr val="bg1"/>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
            </a:r>
            <a:br>
              <a:rPr lang="en-US" dirty="0">
                <a:solidFill>
                  <a:schemeClr val="bg1"/>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br>
            <a:endParaRPr lang="en-GB" dirty="0">
              <a:solidFill>
                <a:schemeClr val="bg1"/>
              </a:solidFill>
              <a:effectLst>
                <a:reflection blurRad="6350" stA="55000" endA="300" endPos="45500" dir="5400000" sy="-100000" algn="bl" rotWithShape="0"/>
              </a:effectLst>
            </a:endParaRPr>
          </a:p>
        </p:txBody>
      </p:sp>
      <p:sp>
        <p:nvSpPr>
          <p:cNvPr id="3" name="Content Placeholder 2"/>
          <p:cNvSpPr>
            <a:spLocks noGrp="1"/>
          </p:cNvSpPr>
          <p:nvPr>
            <p:ph idx="1"/>
          </p:nvPr>
        </p:nvSpPr>
        <p:spPr/>
        <p:txBody>
          <a:bodyPr>
            <a:normAutofit/>
          </a:bodyPr>
          <a:lstStyle/>
          <a:p>
            <a:pPr>
              <a:buNone/>
            </a:pPr>
            <a:r>
              <a:rPr lang="en-US" sz="2400" dirty="0">
                <a:solidFill>
                  <a:schemeClr val="bg1"/>
                </a:solidFill>
              </a:rPr>
              <a:t>By the end of this project you will be able to:</a:t>
            </a:r>
          </a:p>
          <a:p>
            <a:pPr fontAlgn="base"/>
            <a:r>
              <a:rPr lang="en-US" sz="2400" dirty="0">
                <a:solidFill>
                  <a:schemeClr val="bg1"/>
                </a:solidFill>
              </a:rPr>
              <a:t>Know fundamental concepts and techniques of time series forecasting and LSTM</a:t>
            </a:r>
          </a:p>
          <a:p>
            <a:pPr fontAlgn="base"/>
            <a:r>
              <a:rPr lang="en-US" sz="2400" dirty="0">
                <a:solidFill>
                  <a:schemeClr val="bg1"/>
                </a:solidFill>
              </a:rPr>
              <a:t>Gain a broad understanding of time series data.</a:t>
            </a:r>
          </a:p>
          <a:p>
            <a:pPr fontAlgn="base"/>
            <a:r>
              <a:rPr lang="en-US" sz="2400" dirty="0">
                <a:solidFill>
                  <a:schemeClr val="bg1"/>
                </a:solidFill>
              </a:rPr>
              <a:t>Know how to split the data for time series forecasting.</a:t>
            </a:r>
          </a:p>
          <a:p>
            <a:pPr fontAlgn="base"/>
            <a:r>
              <a:rPr lang="en-US" sz="2400" dirty="0">
                <a:solidFill>
                  <a:schemeClr val="bg1"/>
                </a:solidFill>
              </a:rPr>
              <a:t>Know how to build a web application using the Flask framework.</a:t>
            </a:r>
          </a:p>
          <a:p>
            <a:endParaRPr lang="en-GB" sz="2400"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smtClean="0">
                <a:solidFill>
                  <a:schemeClr val="bg1"/>
                </a:solidFill>
                <a:effectLst>
                  <a:reflection blurRad="6350" stA="60000" endA="900" endPos="58000" dir="5400000" sy="-100000" algn="bl" rotWithShape="0"/>
                </a:effectLst>
                <a:latin typeface="Times New Roman" pitchFamily="18" charset="0"/>
                <a:cs typeface="Times New Roman" pitchFamily="18" charset="0"/>
              </a:rPr>
              <a:t>TECHNICAL  ARCHITECTURE</a:t>
            </a:r>
            <a:endParaRPr lang="en-GB" sz="3600" dirty="0">
              <a:solidFill>
                <a:schemeClr val="bg1"/>
              </a:solidFill>
              <a:effectLst>
                <a:reflection blurRad="6350" stA="60000" endA="900" endPos="58000" dir="5400000" sy="-100000" algn="bl" rotWithShape="0"/>
              </a:effectLst>
              <a:latin typeface="Times New Roman" pitchFamily="18" charset="0"/>
              <a:cs typeface="Times New Roman" pitchFamily="18" charset="0"/>
            </a:endParaRPr>
          </a:p>
        </p:txBody>
      </p:sp>
      <p:pic>
        <p:nvPicPr>
          <p:cNvPr id="4" name="Content Placeholder 3" descr="image5.png"/>
          <p:cNvPicPr>
            <a:picLocks noGrp="1" noChangeAspect="1"/>
          </p:cNvPicPr>
          <p:nvPr>
            <p:ph idx="1"/>
          </p:nvPr>
        </p:nvPicPr>
        <p:blipFill>
          <a:blip r:embed="rId2"/>
          <a:stretch>
            <a:fillRect/>
          </a:stretch>
        </p:blipFill>
        <p:spPr>
          <a:xfrm>
            <a:off x="428596" y="1643050"/>
            <a:ext cx="8401080" cy="4572032"/>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solidFill>
                  <a:schemeClr val="bg1"/>
                </a:solidFill>
                <a:effectLst>
                  <a:reflection blurRad="6350" stA="55000" endA="300" endPos="45500" dir="5400000" sy="-100000" algn="bl" rotWithShape="0"/>
                </a:effectLst>
                <a:latin typeface="Times New Roman" pitchFamily="18" charset="0"/>
                <a:cs typeface="Times New Roman" pitchFamily="18" charset="0"/>
              </a:rPr>
              <a:t>DATA</a:t>
            </a:r>
            <a:endParaRPr lang="en-GB" sz="4000" dirty="0">
              <a:solidFill>
                <a:schemeClr val="bg1"/>
              </a:solidFill>
              <a:effectLst>
                <a:reflection blurRad="6350" stA="55000" endA="300" endPos="45500" dir="5400000" sy="-100000" algn="bl" rotWithShape="0"/>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Autofit/>
          </a:bodyPr>
          <a:lstStyle/>
          <a:p>
            <a:pPr fontAlgn="base">
              <a:buNone/>
            </a:pPr>
            <a:r>
              <a:rPr lang="en-US" sz="2000" dirty="0" smtClean="0">
                <a:solidFill>
                  <a:schemeClr val="bg1"/>
                </a:solidFill>
              </a:rPr>
              <a:t>Our </a:t>
            </a:r>
            <a:r>
              <a:rPr lang="en-US" sz="2000" dirty="0">
                <a:solidFill>
                  <a:schemeClr val="bg1"/>
                </a:solidFill>
              </a:rPr>
              <a:t>Sales dataset contains 17537 rows and 8 columns </a:t>
            </a:r>
          </a:p>
          <a:p>
            <a:r>
              <a:rPr lang="en-US" sz="2000" dirty="0">
                <a:solidFill>
                  <a:schemeClr val="bg1"/>
                </a:solidFill>
              </a:rPr>
              <a:t>1. HQ - This attribute represents HeadQuarters of the company.</a:t>
            </a:r>
          </a:p>
          <a:p>
            <a:r>
              <a:rPr lang="en-US" sz="2000" dirty="0">
                <a:solidFill>
                  <a:schemeClr val="bg1"/>
                </a:solidFill>
              </a:rPr>
              <a:t>2. Country - This attribute represents the country of the outlet.</a:t>
            </a:r>
          </a:p>
          <a:p>
            <a:r>
              <a:rPr lang="en-US" sz="2000" dirty="0">
                <a:solidFill>
                  <a:schemeClr val="bg1"/>
                </a:solidFill>
              </a:rPr>
              <a:t>3. State_of_outlet - This attribute represents the state of the outlet. </a:t>
            </a:r>
          </a:p>
          <a:p>
            <a:r>
              <a:rPr lang="en-US" sz="2000" dirty="0">
                <a:solidFill>
                  <a:schemeClr val="bg1"/>
                </a:solidFill>
              </a:rPr>
              <a:t>4. City_of_outlet - This attribute represents the city of the outlet. </a:t>
            </a:r>
          </a:p>
          <a:p>
            <a:r>
              <a:rPr lang="en-US" sz="2000" dirty="0">
                <a:solidFill>
                  <a:schemeClr val="bg1"/>
                </a:solidFill>
              </a:rPr>
              <a:t>5. Month - This attribute represents the month(ranging from 1 to 12 ) </a:t>
            </a:r>
          </a:p>
          <a:p>
            <a:r>
              <a:rPr lang="en-US" sz="2000" dirty="0">
                <a:solidFill>
                  <a:schemeClr val="bg1"/>
                </a:solidFill>
              </a:rPr>
              <a:t>6. Day - This attribute represents a day of the month(ranging from 1 to 31) </a:t>
            </a:r>
          </a:p>
          <a:p>
            <a:r>
              <a:rPr lang="en-US" sz="2000" dirty="0">
                <a:solidFill>
                  <a:schemeClr val="bg1"/>
                </a:solidFill>
              </a:rPr>
              <a:t>7. Year - This attribute represents the year(ranging from 2005 to 2016) </a:t>
            </a:r>
          </a:p>
          <a:p>
            <a:r>
              <a:rPr lang="en-US" sz="2000" dirty="0">
                <a:solidFill>
                  <a:schemeClr val="bg1"/>
                </a:solidFill>
              </a:rPr>
              <a:t>8. Total_Sales - Target variable (total sales on a particular day). It contains total sales from 19886 to 2018.</a:t>
            </a:r>
          </a:p>
          <a:p>
            <a:endParaRPr lang="en-GB" sz="2000" dirty="0">
              <a:solidFill>
                <a:schemeClr val="bg1"/>
              </a:solidFill>
            </a:endParaRPr>
          </a:p>
        </p:txBody>
      </p:sp>
      <p:pic>
        <p:nvPicPr>
          <p:cNvPr id="4" name="Picture 3" descr="IMG-20211031-WA0012.jpg"/>
          <p:cNvPicPr>
            <a:picLocks noChangeAspect="1"/>
          </p:cNvPicPr>
          <p:nvPr/>
        </p:nvPicPr>
        <p:blipFill>
          <a:blip r:embed="rId2" cstate="print"/>
          <a:stretch>
            <a:fillRect/>
          </a:stretch>
        </p:blipFill>
        <p:spPr>
          <a:xfrm>
            <a:off x="7500958" y="214290"/>
            <a:ext cx="1426974" cy="2428892"/>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solidFill>
                  <a:schemeClr val="bg1"/>
                </a:solidFill>
                <a:effectLst>
                  <a:reflection blurRad="6350" stA="55000" endA="300" endPos="45500" dir="5400000" sy="-100000" algn="bl" rotWithShape="0"/>
                </a:effectLst>
                <a:latin typeface="Times New Roman" pitchFamily="18" charset="0"/>
                <a:cs typeface="Times New Roman" pitchFamily="18" charset="0"/>
              </a:rPr>
              <a:t>MODEL BUILDING</a:t>
            </a:r>
            <a:endParaRPr lang="en-GB" sz="4000" dirty="0">
              <a:solidFill>
                <a:schemeClr val="bg1"/>
              </a:solidFill>
              <a:effectLst>
                <a:reflection blurRad="6350" stA="55000" endA="300" endPos="45500" dir="5400000" sy="-100000" algn="bl" rotWithShape="0"/>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70000" lnSpcReduction="20000"/>
          </a:bodyPr>
          <a:lstStyle/>
          <a:p>
            <a:pPr algn="just">
              <a:buNone/>
            </a:pPr>
            <a:r>
              <a:rPr lang="en-US" dirty="0">
                <a:solidFill>
                  <a:schemeClr val="bg1"/>
                </a:solidFill>
              </a:rPr>
              <a:t>     A machine learning model is a file that has been trained to recognize certain types of patterns. You train a model over a set of data, providing it an algorithm that it can use to reason over and learn from those data.</a:t>
            </a:r>
          </a:p>
          <a:p>
            <a:pPr algn="just">
              <a:buNone/>
            </a:pPr>
            <a:r>
              <a:rPr lang="en-US" dirty="0">
                <a:solidFill>
                  <a:schemeClr val="bg1"/>
                </a:solidFill>
              </a:rPr>
              <a:t>Model Building Includes:</a:t>
            </a:r>
          </a:p>
          <a:p>
            <a:pPr algn="just" fontAlgn="base"/>
            <a:r>
              <a:rPr lang="en-US" dirty="0">
                <a:solidFill>
                  <a:schemeClr val="bg1"/>
                </a:solidFill>
              </a:rPr>
              <a:t>Import the model building Libraries</a:t>
            </a:r>
          </a:p>
          <a:p>
            <a:pPr algn="just" fontAlgn="base"/>
            <a:r>
              <a:rPr lang="en-US" dirty="0">
                <a:solidFill>
                  <a:schemeClr val="bg1"/>
                </a:solidFill>
              </a:rPr>
              <a:t>Initializing the model</a:t>
            </a:r>
          </a:p>
          <a:p>
            <a:pPr algn="just" fontAlgn="base"/>
            <a:r>
              <a:rPr lang="en-US" dirty="0">
                <a:solidFill>
                  <a:schemeClr val="bg1"/>
                </a:solidFill>
              </a:rPr>
              <a:t>Adding LSTM Layers</a:t>
            </a:r>
          </a:p>
          <a:p>
            <a:pPr algn="just" fontAlgn="base"/>
            <a:r>
              <a:rPr lang="en-US" dirty="0">
                <a:solidFill>
                  <a:schemeClr val="bg1"/>
                </a:solidFill>
              </a:rPr>
              <a:t>Adding Output Layer</a:t>
            </a:r>
          </a:p>
          <a:p>
            <a:pPr algn="just" fontAlgn="base"/>
            <a:r>
              <a:rPr lang="en-US" dirty="0">
                <a:solidFill>
                  <a:schemeClr val="bg1"/>
                </a:solidFill>
              </a:rPr>
              <a:t>Configure the Learning Process</a:t>
            </a:r>
          </a:p>
          <a:p>
            <a:pPr algn="just" fontAlgn="base"/>
            <a:r>
              <a:rPr lang="en-US" dirty="0">
                <a:solidFill>
                  <a:schemeClr val="bg1"/>
                </a:solidFill>
              </a:rPr>
              <a:t>Training the model</a:t>
            </a:r>
          </a:p>
          <a:p>
            <a:pPr algn="just" fontAlgn="base"/>
            <a:r>
              <a:rPr lang="en-US" dirty="0">
                <a:solidFill>
                  <a:schemeClr val="bg1"/>
                </a:solidFill>
              </a:rPr>
              <a:t>Model Evaluation</a:t>
            </a:r>
          </a:p>
          <a:p>
            <a:pPr algn="just" fontAlgn="base"/>
            <a:r>
              <a:rPr lang="en-US" dirty="0">
                <a:solidFill>
                  <a:schemeClr val="bg1"/>
                </a:solidFill>
              </a:rPr>
              <a:t>Save the Model</a:t>
            </a:r>
          </a:p>
          <a:p>
            <a:pPr algn="just" fontAlgn="base"/>
            <a:r>
              <a:rPr lang="en-US" dirty="0">
                <a:solidFill>
                  <a:schemeClr val="bg1"/>
                </a:solidFill>
              </a:rPr>
              <a:t>Test the Model</a:t>
            </a:r>
          </a:p>
          <a:p>
            <a:endParaRPr lang="en-GB" dirty="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solidFill>
                  <a:schemeClr val="bg1"/>
                </a:solidFill>
                <a:effectLst>
                  <a:reflection blurRad="6350" stA="55000" endA="300" endPos="45500" dir="5400000" sy="-100000" algn="bl" rotWithShape="0"/>
                </a:effectLst>
                <a:latin typeface="Times New Roman" pitchFamily="18" charset="0"/>
                <a:cs typeface="Times New Roman" pitchFamily="18" charset="0"/>
              </a:rPr>
              <a:t>ALGORITHMS</a:t>
            </a:r>
            <a:endParaRPr lang="en-GB" sz="4000" dirty="0">
              <a:solidFill>
                <a:schemeClr val="bg1"/>
              </a:solidFill>
              <a:effectLst>
                <a:reflection blurRad="6350" stA="55000" endA="300" endPos="45500" dir="5400000" sy="-100000" algn="bl" rotWithShape="0"/>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None/>
            </a:pPr>
            <a:r>
              <a:rPr lang="en-US" sz="2200" dirty="0">
                <a:solidFill>
                  <a:schemeClr val="bg1"/>
                </a:solidFill>
                <a:latin typeface="Times New Roman" pitchFamily="18" charset="0"/>
                <a:cs typeface="Times New Roman" pitchFamily="18" charset="0"/>
              </a:rPr>
              <a:t>     </a:t>
            </a:r>
            <a:r>
              <a:rPr lang="en-US" sz="2200" b="1" dirty="0">
                <a:solidFill>
                  <a:schemeClr val="bg1"/>
                </a:solidFill>
                <a:latin typeface="Times New Roman" pitchFamily="18" charset="0"/>
                <a:cs typeface="Times New Roman" pitchFamily="18" charset="0"/>
              </a:rPr>
              <a:t>TIME SERIES ANALYSIS ALGORITHM</a:t>
            </a:r>
          </a:p>
          <a:p>
            <a:r>
              <a:rPr lang="en-US" sz="2200" dirty="0">
                <a:solidFill>
                  <a:schemeClr val="bg1"/>
                </a:solidFill>
                <a:latin typeface="Times New Roman" pitchFamily="18" charset="0"/>
                <a:cs typeface="Times New Roman" pitchFamily="18" charset="0"/>
              </a:rPr>
              <a:t>Time series analysis is a method used for analysing time series data in order to extract meaningful statistical information from the data. Time series forecasting however, is all about predicting future values based on previously observed values over time.</a:t>
            </a:r>
          </a:p>
          <a:p>
            <a:r>
              <a:rPr lang="en-US" sz="2200" dirty="0">
                <a:solidFill>
                  <a:schemeClr val="bg1"/>
                </a:solidFill>
                <a:latin typeface="Times New Roman" pitchFamily="18" charset="0"/>
                <a:cs typeface="Times New Roman" pitchFamily="18" charset="0"/>
              </a:rPr>
              <a:t>The goal of this project is to forecast the sales of stores by using time series analysis. Here time series analysis algorithms such as RNN (Recurrent Neural Network) &amp; LSTM (Long Term Short Memory) are used to analyze the past trends of sales of stores. </a:t>
            </a:r>
            <a:endParaRPr lang="en-GB" sz="2200" dirty="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sz="4000" dirty="0">
                <a:solidFill>
                  <a:schemeClr val="bg1"/>
                </a:solidFill>
                <a:effectLst>
                  <a:reflection blurRad="6350" stA="55000" endA="300" endPos="45500" dir="5400000" sy="-100000" algn="bl" rotWithShape="0"/>
                </a:effectLst>
                <a:latin typeface="Times New Roman" pitchFamily="18" charset="0"/>
                <a:cs typeface="Times New Roman" pitchFamily="18" charset="0"/>
              </a:rPr>
              <a:t>RNN (Recurrent Neural Network) </a:t>
            </a:r>
          </a:p>
        </p:txBody>
      </p:sp>
      <p:sp>
        <p:nvSpPr>
          <p:cNvPr id="5" name="Content Placeholder 4"/>
          <p:cNvSpPr>
            <a:spLocks noGrp="1"/>
          </p:cNvSpPr>
          <p:nvPr>
            <p:ph idx="1"/>
          </p:nvPr>
        </p:nvSpPr>
        <p:spPr/>
        <p:txBody>
          <a:bodyPr>
            <a:normAutofit/>
          </a:bodyPr>
          <a:lstStyle/>
          <a:p>
            <a:r>
              <a:rPr lang="en-US" sz="2400" dirty="0">
                <a:solidFill>
                  <a:schemeClr val="bg1"/>
                </a:solidFill>
                <a:latin typeface="Times New Roman" pitchFamily="18" charset="0"/>
                <a:cs typeface="Times New Roman" pitchFamily="18" charset="0"/>
              </a:rPr>
              <a:t>Recurrent neural networks (RNN) are the state of the art algorithm for sequential data and are used by Apple's </a:t>
            </a:r>
            <a:r>
              <a:rPr lang="en-US" sz="2400" dirty="0" err="1">
                <a:solidFill>
                  <a:schemeClr val="bg1"/>
                </a:solidFill>
                <a:latin typeface="Times New Roman" pitchFamily="18" charset="0"/>
                <a:cs typeface="Times New Roman" pitchFamily="18" charset="0"/>
              </a:rPr>
              <a:t>Siri</a:t>
            </a:r>
            <a:r>
              <a:rPr lang="en-US" sz="2400" dirty="0">
                <a:solidFill>
                  <a:schemeClr val="bg1"/>
                </a:solidFill>
                <a:latin typeface="Times New Roman" pitchFamily="18" charset="0"/>
                <a:cs typeface="Times New Roman" pitchFamily="18" charset="0"/>
              </a:rPr>
              <a:t> and Google's voice search. It is the first algorithm that remembers its input, due to an internal memory, which makes it perfectly suited for machine learning problems that involve sequential data.</a:t>
            </a:r>
            <a:endParaRPr lang="en-GB" sz="2400" dirty="0">
              <a:solidFill>
                <a:schemeClr val="bg1"/>
              </a:solidFill>
              <a:latin typeface="Times New Roman" pitchFamily="18" charset="0"/>
              <a:cs typeface="Times New Roman" pitchFamily="18" charset="0"/>
            </a:endParaRPr>
          </a:p>
        </p:txBody>
      </p:sp>
      <p:pic>
        <p:nvPicPr>
          <p:cNvPr id="6" name="Picture 5" descr="download.png"/>
          <p:cNvPicPr>
            <a:picLocks noChangeAspect="1"/>
          </p:cNvPicPr>
          <p:nvPr/>
        </p:nvPicPr>
        <p:blipFill>
          <a:blip r:embed="rId2"/>
          <a:stretch>
            <a:fillRect/>
          </a:stretch>
        </p:blipFill>
        <p:spPr>
          <a:xfrm>
            <a:off x="4643437" y="3786190"/>
            <a:ext cx="3594945" cy="1714512"/>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4350</TotalTime>
  <Words>601</Words>
  <Application>Microsoft Office PowerPoint</Application>
  <PresentationFormat>On-screen Show (4:3)</PresentationFormat>
  <Paragraphs>95</Paragraphs>
  <Slides>20</Slides>
  <Notes>1</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Forecasting Sales Of Store Using IBM Watson Studio</vt:lpstr>
      <vt:lpstr>OUTLINE</vt:lpstr>
      <vt:lpstr>INTRODUCTION</vt:lpstr>
      <vt:lpstr> OBJECTIVE </vt:lpstr>
      <vt:lpstr>TECHNICAL  ARCHITECTURE</vt:lpstr>
      <vt:lpstr>DATA</vt:lpstr>
      <vt:lpstr>MODEL BUILDING</vt:lpstr>
      <vt:lpstr>ALGORITHMS</vt:lpstr>
      <vt:lpstr>RNN (Recurrent Neural Network) </vt:lpstr>
      <vt:lpstr>LSTM( Long short-term memory )</vt:lpstr>
      <vt:lpstr>DATA VISUALISATION</vt:lpstr>
      <vt:lpstr>DATA VISUALIZATION </vt:lpstr>
      <vt:lpstr>Slide 13</vt:lpstr>
      <vt:lpstr>Slide 14</vt:lpstr>
      <vt:lpstr>SOFTWARE REQUIREMENTS</vt:lpstr>
      <vt:lpstr>PREDICTING  THE  RESULTS</vt:lpstr>
      <vt:lpstr>PREDICTING  THE  RESULTS</vt:lpstr>
      <vt:lpstr>DEPLOYING THE MODEL ON IBM</vt:lpstr>
      <vt:lpstr>CONCLUSION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Sales Of Store Using IBM Watson Studio </dc:title>
  <dc:creator>general</dc:creator>
  <cp:lastModifiedBy>general</cp:lastModifiedBy>
  <cp:revision>9</cp:revision>
  <dcterms:created xsi:type="dcterms:W3CDTF">2021-10-31T13:23:20Z</dcterms:created>
  <dcterms:modified xsi:type="dcterms:W3CDTF">2021-11-20T09:59:15Z</dcterms:modified>
</cp:coreProperties>
</file>